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5" r:id="rId2"/>
    <p:sldId id="276" r:id="rId3"/>
    <p:sldId id="297" r:id="rId4"/>
    <p:sldId id="292" r:id="rId5"/>
    <p:sldId id="293" r:id="rId6"/>
    <p:sldId id="279" r:id="rId7"/>
    <p:sldId id="280" r:id="rId8"/>
    <p:sldId id="298" r:id="rId9"/>
    <p:sldId id="284" r:id="rId10"/>
    <p:sldId id="285" r:id="rId11"/>
    <p:sldId id="286" r:id="rId12"/>
    <p:sldId id="296" r:id="rId13"/>
    <p:sldId id="288" r:id="rId14"/>
    <p:sldId id="299" r:id="rId15"/>
    <p:sldId id="281" r:id="rId16"/>
    <p:sldId id="294" r:id="rId17"/>
    <p:sldId id="282" r:id="rId18"/>
    <p:sldId id="289" r:id="rId19"/>
    <p:sldId id="290" r:id="rId20"/>
    <p:sldId id="291" r:id="rId21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6D9EA"/>
    <a:srgbClr val="03264C"/>
    <a:srgbClr val="04254A"/>
    <a:srgbClr val="E63946"/>
    <a:srgbClr val="EA3A45"/>
    <a:srgbClr val="F2F5F7"/>
    <a:srgbClr val="0F3154"/>
    <a:srgbClr val="2B4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/>
    <p:restoredTop sz="94720"/>
  </p:normalViewPr>
  <p:slideViewPr>
    <p:cSldViewPr snapToGrid="0">
      <p:cViewPr>
        <p:scale>
          <a:sx n="89" d="100"/>
          <a:sy n="89" d="100"/>
        </p:scale>
        <p:origin x="144" y="3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2D26B-EF7A-5843-BC2D-0D0EF84820E0}" type="datetimeFigureOut">
              <a:rPr lang="en-HU" smtClean="0"/>
              <a:t>18/11/2025</a:t>
            </a:fld>
            <a:endParaRPr lang="en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1E56B-C3A9-9C40-BA5A-4122C89D303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21716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469250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B58F5-4E77-EED8-AAEC-A958C10FC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F05504-2E51-ED7E-9492-57CAAE0D52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77F4A0-95C5-2E2D-38F5-90ACEDD6D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E2422-6366-E5D9-373B-F6166F16A8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10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12267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62CBD-6C0C-ECFC-3181-58EC0BE23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E71730-8138-71A7-53EA-2E58F996E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2755CF-D773-3168-F937-EF1321C92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F4B46-F178-DBBF-A403-AA3CB07DB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11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26996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E0DF3-6F9A-ED1C-6423-0C008A71F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2EA12-AC54-F595-9687-3B10C3A841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9A3D9E-D4EE-0A4B-534E-C29EF40BD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E33FD-33A9-BBEC-F997-6CF72BCAF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12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100155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353F9-4D79-B560-AB22-3FDD53322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0CE52E-6C5C-3150-B51A-ED47D92BDE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8F6BAF-E0F3-79FD-7D61-5C1B50BED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95D6F-E858-39D8-BD12-833E37E7D2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13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73407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36246-7276-DA9A-8D0C-581FE971D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BAE8C8-2FE0-825B-C52B-7ACA47A68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CA81E0-6B4E-42E7-820D-B659040BC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06DA5-C244-FAB4-305B-E627CCDBC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14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49274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9DD92-E114-5B40-4945-7393E62ED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B66ACC-365D-1A76-32B2-7769DB749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0243C4-2913-A01B-AE1B-934DBCD7D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A604A-CCC9-AA6E-D1D9-7EC1860EA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15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201499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3F3D1-1AC4-60FD-8F48-C099DCF64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F4B0D5-9B1B-D07D-A8C6-ECD0066E9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8AAF16-1CC1-A2BC-41BF-3793574B1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0AE73-FD67-20FE-EB65-B74C0E9E9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16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400131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8A393-C02D-9461-477F-FDE37A03A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61F555-7589-DDDB-C601-F5F98DF64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BD4B3A-ACA4-77D4-7DAB-49B580F9B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BD8E6-EF78-5321-0F2C-BCE1C1602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17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811497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ACAD8-5557-36DD-F962-F3119096F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64112A-D1D0-4CDA-AF23-EAD310E970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E4CE0A-987E-3335-D8CD-CBF180D4D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E523A-E8D6-F780-369E-7435E78A7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18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32090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D96DE-2B32-C3B8-D97A-577B307BD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F123E2-EB06-DDD5-D632-8CEA866044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84069F-1A9D-3E72-63CB-ED030D221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B2FF3-632D-85EC-21BA-53A9EDD2F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19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244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923D1-5C25-1A64-CAD8-2D09EC789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BCE746-F747-C955-C757-BCEE48F9F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E810BE-2599-C18A-01E1-C8488EE9E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CF14F-277B-B993-A33B-A521FD0C9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38148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20FA9-802E-4723-624A-D0F2B7D5A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71E9C2-6C91-BF99-B264-C8B00CA8D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EBC2EA-B01A-DFF7-D510-B4DABB85A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41263-1991-30EF-27FA-9358D438B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20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1974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7B54E-0A57-3B1A-AF12-292FBD5D5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CCE839-0614-8F9E-FAD3-B07F1E7E6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755799-40B9-4030-E99C-102D69F37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58BD1-C7FA-0E13-6E9A-4EB1C9296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188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39E70-D660-050A-AF88-E5BBF3236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5D1665-613E-F683-2F31-483AB482A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E89CCF-5836-D7E1-B08A-13C15F981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AB0B8-9277-8C0F-BABE-4F2B38676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69149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2A695-0C90-178C-FC95-FD3A51759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7ECA04-FCA6-A7AF-43A8-0A842E2A0E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D548AA-8FC0-F3A2-A00B-84930201B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00C04-EBDD-DD6E-737F-647B70EC80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36458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BB7E2-98E8-908D-4022-5C3F5E8AC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74AA33-36A1-0D39-7878-800ED8C40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F03430-EE55-79EA-0DA3-B11161AE7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5F1D5-A30D-CAE3-A2B2-344CA25F2D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505423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149A6-89DD-0234-CA09-FA5D4ACF2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0EEB84-03FF-17F5-D37C-FD16153644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CA8994-C74A-9675-2398-36CF3227C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88221-EB6B-7E4E-5771-F83D78DBE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8258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C522D-13C4-2581-E1B9-A17AED0B7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9D76BC-9176-839E-9EF3-FECBE3CFA9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B14AF9-1EB3-79B6-EA63-822F282E9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9F8FC-9CF7-441D-5BF2-F35017B5D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97511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B91BF-5D63-1A7F-E5E7-B47465965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0B9CC0-ACAC-07EB-BD86-4D9D9D5AD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084980-A776-37B8-3E78-BFB8ABED6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CF0C4-3F7C-68B0-79A6-3E38E8D99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1E56B-C3A9-9C40-BA5A-4122C89D303E}" type="slidenum">
              <a:rPr lang="en-HU" smtClean="0"/>
              <a:t>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4902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715A-1C00-95C1-FBAA-439959152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0AB20E-1863-ECE8-4838-1A566D332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68250-4C47-1616-B582-70DEC86A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B50B-B50F-D74F-AEB4-63FFF115E91F}" type="datetimeFigureOut">
              <a:rPr lang="en-HU" smtClean="0"/>
              <a:t>18/11/2025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D561D-1A2D-FD91-5634-288E754F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73F2B-26EC-5DE5-4A6F-AA5A24D6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5FD-6048-4E43-B5C0-7BB633BEDE2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0134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6E37-82EB-6E22-6209-A2E088E2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9AB4E-996F-0156-37B1-75BCB5109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BD565-3F2F-242C-6DC7-E041CAF9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B50B-B50F-D74F-AEB4-63FFF115E91F}" type="datetimeFigureOut">
              <a:rPr lang="en-HU" smtClean="0"/>
              <a:t>18/11/2025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17E26-203D-6BBD-45E2-312BB470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4D6B7-85D5-6BE5-D706-A4C1BA5C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5FD-6048-4E43-B5C0-7BB633BEDE2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1010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6F8328-42BC-679A-FE55-F5183F750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2C2A3-58B3-0BB1-D037-F8582DB0B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1F4CF-D3C3-14F1-A4BF-AF4ACCCB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B50B-B50F-D74F-AEB4-63FFF115E91F}" type="datetimeFigureOut">
              <a:rPr lang="en-HU" smtClean="0"/>
              <a:t>18/11/2025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4597E-88FC-7CDC-8A68-60B6E156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B0F89-926A-669C-F619-7DFFBF64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5FD-6048-4E43-B5C0-7BB633BEDE2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16178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AE305-9068-66F5-FE23-B984BE71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22276-94A0-EF35-4BB9-8280A477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754BF-FC64-4716-2F55-A76A9EF8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B50B-B50F-D74F-AEB4-63FFF115E91F}" type="datetimeFigureOut">
              <a:rPr lang="en-HU" smtClean="0"/>
              <a:t>18/11/2025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B2887-347B-8A8A-CCA6-A91ED338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4820C-2821-E16B-2FCF-AAB51E96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5FD-6048-4E43-B5C0-7BB633BEDE2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10640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8C3A-3A3B-8CEC-2C37-2A86A2318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04932-778C-87F3-565D-C26F9C055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929EE-84B0-C51C-94C4-01309DBAC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B50B-B50F-D74F-AEB4-63FFF115E91F}" type="datetimeFigureOut">
              <a:rPr lang="en-HU" smtClean="0"/>
              <a:t>18/11/2025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617CE-F5AC-E71F-4564-6088E947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B8109-8746-0ADB-2CEA-38A559FC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5FD-6048-4E43-B5C0-7BB633BEDE2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26292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DF52-DE04-4644-B20E-8FB3EE300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6C252-28CE-6627-D827-6792CA2B8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299B0-BDC8-36FE-D0F7-43EA2837D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83766-5639-A56F-04DF-46D0AD00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B50B-B50F-D74F-AEB4-63FFF115E91F}" type="datetimeFigureOut">
              <a:rPr lang="en-HU" smtClean="0"/>
              <a:t>18/11/2025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F29DF-8A9B-745A-EEC3-881F10519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AEB63-98B4-6451-A638-841E41FD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5FD-6048-4E43-B5C0-7BB633BEDE2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3800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9B1C-8A90-A6E8-A20D-F1A5DC8E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698DD-E358-436B-016E-781752076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66995-6B82-2408-465D-66AFDC09F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750B5-3723-333C-955E-6F14E03D4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70F1E-D8D1-3926-FBC5-9BA8D8996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9D868-4299-11F0-36B7-444D42A0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B50B-B50F-D74F-AEB4-63FFF115E91F}" type="datetimeFigureOut">
              <a:rPr lang="en-HU" smtClean="0"/>
              <a:t>18/11/2025</a:t>
            </a:fld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77255C-842D-B286-4420-BB5914D7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672461-31BF-9DC2-1B87-2E2B2FD0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5FD-6048-4E43-B5C0-7BB633BEDE2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20696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B87E-F011-D4FD-639C-C3C84C21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03846-068B-D5A6-341D-6CE29B25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B50B-B50F-D74F-AEB4-63FFF115E91F}" type="datetimeFigureOut">
              <a:rPr lang="en-HU" smtClean="0"/>
              <a:t>18/11/2025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D2C7D-0DE8-AE77-846D-B3124486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72F02-E3FB-8022-1F16-E6787556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5FD-6048-4E43-B5C0-7BB633BEDE2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4791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F4326D-17B4-3FF2-A2B4-1A8DAEA0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B50B-B50F-D74F-AEB4-63FFF115E91F}" type="datetimeFigureOut">
              <a:rPr lang="en-HU" smtClean="0"/>
              <a:t>18/11/2025</a:t>
            </a:fld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7B412-C24B-D053-9E84-E8AEDCAC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82F42-3059-AD7F-C3DC-91A029C2C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5FD-6048-4E43-B5C0-7BB633BEDE2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9521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3E5CB-7FE8-42DD-D056-8C0D1F2A6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80540-A830-6376-14BA-9E2F24E4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6CE88-92E9-6300-5250-A8ADA2F8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CD934-9BD4-B17D-2906-99A1DDEA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B50B-B50F-D74F-AEB4-63FFF115E91F}" type="datetimeFigureOut">
              <a:rPr lang="en-HU" smtClean="0"/>
              <a:t>18/11/2025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948BE-4025-E167-34FB-BC17E8202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E5B73-117D-FE1D-65BB-2112F2D0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5FD-6048-4E43-B5C0-7BB633BEDE2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6131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261B-B968-1699-BC7A-0AE47710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C013A9-F772-CD53-3EB4-1D725AF98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CD5BE-3C7F-88BC-6E90-0EF517EFA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C1D50-7C66-2440-00A6-38B249F5F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B50B-B50F-D74F-AEB4-63FFF115E91F}" type="datetimeFigureOut">
              <a:rPr lang="en-HU" smtClean="0"/>
              <a:t>18/11/2025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966D6-BA92-331E-3A5F-608BADD4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A6EF9-23CD-CCC4-D364-D290F6447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5FD-6048-4E43-B5C0-7BB633BEDE2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348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FD684-20EB-4178-DA9D-9A095201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FDE42-5219-BF5E-B8AE-7E391C6E4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0A693-3950-3AC8-2767-0D51747A5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17B50B-B50F-D74F-AEB4-63FFF115E91F}" type="datetimeFigureOut">
              <a:rPr lang="en-HU" smtClean="0"/>
              <a:t>18/11/2025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03EF-6291-2BE6-B6DF-8E1900B54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D0FF5-7CF4-CD6F-4725-195FBFCA0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6135FD-6048-4E43-B5C0-7BB633BEDE2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7210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80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20F991-2E44-2162-D145-BF2698B52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576053-0366-BCD7-0DE3-43B8B36F3050}"/>
              </a:ext>
            </a:extLst>
          </p:cNvPr>
          <p:cNvSpPr txBox="1"/>
          <p:nvPr/>
        </p:nvSpPr>
        <p:spPr>
          <a:xfrm>
            <a:off x="2501900" y="1270000"/>
            <a:ext cx="7086600" cy="5270500"/>
          </a:xfrm>
          <a:prstGeom prst="rect">
            <a:avLst/>
          </a:prstGeom>
          <a:solidFill>
            <a:srgbClr val="03264C"/>
          </a:solidFill>
        </p:spPr>
        <p:txBody>
          <a:bodyPr wrap="square" rtlCol="0">
            <a:spAutoFit/>
          </a:bodyPr>
          <a:lstStyle/>
          <a:p>
            <a:endParaRPr lang="en-HU" dirty="0"/>
          </a:p>
        </p:txBody>
      </p:sp>
      <p:pic>
        <p:nvPicPr>
          <p:cNvPr id="3" name="Screenshot 2024-05-20 at 12.17.37.png" descr="Screenshot 2024-05-20 at 12.17.37.png">
            <a:extLst>
              <a:ext uri="{FF2B5EF4-FFF2-40B4-BE49-F238E27FC236}">
                <a16:creationId xmlns:a16="http://schemas.microsoft.com/office/drawing/2014/main" id="{1A51B097-BB1F-E3FA-552B-4DE7AD4F5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600" y="1173853"/>
            <a:ext cx="9194800" cy="51426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8094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C4834D-BEE4-E387-59CE-AAD47BEFE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ghnut 3">
            <a:extLst>
              <a:ext uri="{FF2B5EF4-FFF2-40B4-BE49-F238E27FC236}">
                <a16:creationId xmlns:a16="http://schemas.microsoft.com/office/drawing/2014/main" id="{C32DAC0E-536C-C360-9679-7CA70BA322E1}"/>
              </a:ext>
            </a:extLst>
          </p:cNvPr>
          <p:cNvSpPr/>
          <p:nvPr/>
        </p:nvSpPr>
        <p:spPr>
          <a:xfrm>
            <a:off x="7000870" y="700085"/>
            <a:ext cx="3543300" cy="1143000"/>
          </a:xfrm>
          <a:prstGeom prst="donut">
            <a:avLst/>
          </a:prstGeom>
          <a:solidFill>
            <a:srgbClr val="EA3A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6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469138-D9D5-FD84-B665-D31210304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F3A49B-67DA-E4C5-AB42-56CE94B689EE}"/>
              </a:ext>
            </a:extLst>
          </p:cNvPr>
          <p:cNvCxnSpPr/>
          <p:nvPr/>
        </p:nvCxnSpPr>
        <p:spPr>
          <a:xfrm>
            <a:off x="3632200" y="1668487"/>
            <a:ext cx="5321300" cy="0"/>
          </a:xfrm>
          <a:prstGeom prst="line">
            <a:avLst/>
          </a:prstGeom>
          <a:ln>
            <a:solidFill>
              <a:srgbClr val="0326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009B9-AADB-8D27-FBCB-23012F6AB6D1}"/>
              </a:ext>
            </a:extLst>
          </p:cNvPr>
          <p:cNvCxnSpPr/>
          <p:nvPr/>
        </p:nvCxnSpPr>
        <p:spPr>
          <a:xfrm>
            <a:off x="3594100" y="1681187"/>
            <a:ext cx="5321300" cy="0"/>
          </a:xfrm>
          <a:prstGeom prst="line">
            <a:avLst/>
          </a:prstGeom>
          <a:ln>
            <a:solidFill>
              <a:srgbClr val="2B48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3628AAD-6166-B155-8D96-4F8147464CCC}"/>
              </a:ext>
            </a:extLst>
          </p:cNvPr>
          <p:cNvSpPr txBox="1"/>
          <p:nvPr/>
        </p:nvSpPr>
        <p:spPr>
          <a:xfrm>
            <a:off x="3848100" y="1358021"/>
            <a:ext cx="488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3600" b="1" dirty="0">
                <a:solidFill>
                  <a:srgbClr val="EA3A45"/>
                </a:solidFill>
              </a:rPr>
              <a:t>A SVÉD MENTALITÁS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9BED1-5662-D35B-02AC-F71930F19E33}"/>
              </a:ext>
            </a:extLst>
          </p:cNvPr>
          <p:cNvSpPr txBox="1"/>
          <p:nvPr/>
        </p:nvSpPr>
        <p:spPr>
          <a:xfrm>
            <a:off x="1117600" y="2637657"/>
            <a:ext cx="995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4800" b="1" dirty="0">
                <a:solidFill>
                  <a:schemeClr val="bg1"/>
                </a:solidFill>
              </a:rPr>
              <a:t>PROBLÉMA</a:t>
            </a:r>
          </a:p>
          <a:p>
            <a:pPr algn="ctr"/>
            <a:r>
              <a:rPr lang="en-HU" sz="6600" b="1" dirty="0">
                <a:solidFill>
                  <a:srgbClr val="EA3A45"/>
                </a:solidFill>
              </a:rPr>
              <a:t>=</a:t>
            </a:r>
          </a:p>
          <a:p>
            <a:pPr algn="ctr"/>
            <a:r>
              <a:rPr lang="en-HU" sz="6600" b="1" dirty="0">
                <a:solidFill>
                  <a:srgbClr val="EA3A45"/>
                </a:solidFill>
              </a:rPr>
              <a:t>MEGOLDANDÓ FELADAT</a:t>
            </a:r>
          </a:p>
        </p:txBody>
      </p:sp>
    </p:spTree>
    <p:extLst>
      <p:ext uri="{BB962C8B-B14F-4D97-AF65-F5344CB8AC3E}">
        <p14:creationId xmlns:p14="http://schemas.microsoft.com/office/powerpoint/2010/main" val="220915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A27DA4-DD88-7830-5957-447EA6693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18 week schema.jpg" descr="J18 week schema.jpg">
            <a:extLst>
              <a:ext uri="{FF2B5EF4-FFF2-40B4-BE49-F238E27FC236}">
                <a16:creationId xmlns:a16="http://schemas.microsoft.com/office/drawing/2014/main" id="{5D446D1F-A50A-B5E4-6A6E-C4E93D504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0" y="1009266"/>
            <a:ext cx="10072689" cy="425211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EFE668-7EA6-8A98-FD81-6D96FFC9B2E2}"/>
              </a:ext>
            </a:extLst>
          </p:cNvPr>
          <p:cNvSpPr txBox="1"/>
          <p:nvPr/>
        </p:nvSpPr>
        <p:spPr>
          <a:xfrm>
            <a:off x="114301" y="5261377"/>
            <a:ext cx="513344" cy="694368"/>
          </a:xfrm>
          <a:prstGeom prst="rect">
            <a:avLst/>
          </a:prstGeom>
          <a:solidFill>
            <a:srgbClr val="03264C"/>
          </a:solidFill>
        </p:spPr>
        <p:txBody>
          <a:bodyPr wrap="square" rtlCol="0">
            <a:spAutoFit/>
          </a:bodyPr>
          <a:lstStyle/>
          <a:p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54690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73493-ECB6-6C8A-4A77-865BDAE35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439D9-EF9D-7083-CC8D-0450DFE97C91}"/>
              </a:ext>
            </a:extLst>
          </p:cNvPr>
          <p:cNvSpPr txBox="1"/>
          <p:nvPr/>
        </p:nvSpPr>
        <p:spPr>
          <a:xfrm>
            <a:off x="444501" y="660926"/>
            <a:ext cx="539908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rgbClr val="F2F5F7"/>
                </a:solidFill>
              </a:rPr>
              <a:t>Finn </a:t>
            </a:r>
            <a:r>
              <a:rPr lang="en-GB" sz="3600" b="1" u="sng" dirty="0" err="1">
                <a:solidFill>
                  <a:srgbClr val="F2F5F7"/>
                </a:solidFill>
              </a:rPr>
              <a:t>modell</a:t>
            </a:r>
            <a:endParaRPr lang="en-GB" sz="3600" b="1" u="sng" dirty="0">
              <a:solidFill>
                <a:srgbClr val="F2F5F7"/>
              </a:solidFill>
            </a:endParaRPr>
          </a:p>
          <a:p>
            <a:endParaRPr lang="en-GB" sz="2800" dirty="0">
              <a:solidFill>
                <a:srgbClr val="F2F5F7"/>
              </a:solidFill>
            </a:endParaRPr>
          </a:p>
          <a:p>
            <a:endParaRPr lang="en-GB" sz="2800" dirty="0">
              <a:solidFill>
                <a:srgbClr val="F2F5F7"/>
              </a:solidFill>
            </a:endParaRPr>
          </a:p>
          <a:p>
            <a:pPr marL="457200" indent="-457200">
              <a:buClr>
                <a:srgbClr val="EA3A45"/>
              </a:buClr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F2F5F7"/>
                </a:solidFill>
              </a:rPr>
              <a:t>rengeteg</a:t>
            </a:r>
            <a:r>
              <a:rPr lang="en-GB" sz="2800" dirty="0">
                <a:solidFill>
                  <a:srgbClr val="F2F5F7"/>
                </a:solidFill>
              </a:rPr>
              <a:t> </a:t>
            </a:r>
            <a:r>
              <a:rPr lang="en-GB" sz="2800" dirty="0" err="1">
                <a:solidFill>
                  <a:srgbClr val="F2F5F7"/>
                </a:solidFill>
              </a:rPr>
              <a:t>egyéni</a:t>
            </a:r>
            <a:r>
              <a:rPr lang="en-GB" sz="2800" dirty="0">
                <a:solidFill>
                  <a:srgbClr val="F2F5F7"/>
                </a:solidFill>
              </a:rPr>
              <a:t> </a:t>
            </a:r>
            <a:r>
              <a:rPr lang="en-GB" sz="2800" dirty="0" err="1">
                <a:solidFill>
                  <a:srgbClr val="F2F5F7"/>
                </a:solidFill>
              </a:rPr>
              <a:t>technika</a:t>
            </a:r>
            <a:endParaRPr lang="en-GB" sz="2800" dirty="0">
              <a:solidFill>
                <a:srgbClr val="F2F5F7"/>
              </a:solidFill>
            </a:endParaRPr>
          </a:p>
          <a:p>
            <a:pPr marL="457200" indent="-457200">
              <a:buClr>
                <a:srgbClr val="EA3A45"/>
              </a:buClr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F2F5F7"/>
                </a:solidFill>
              </a:rPr>
              <a:t>sok</a:t>
            </a:r>
            <a:r>
              <a:rPr lang="en-GB" sz="2800" dirty="0">
                <a:solidFill>
                  <a:srgbClr val="F2F5F7"/>
                </a:solidFill>
              </a:rPr>
              <a:t> </a:t>
            </a:r>
            <a:r>
              <a:rPr lang="en-GB" sz="2800" dirty="0" err="1">
                <a:solidFill>
                  <a:srgbClr val="F2F5F7"/>
                </a:solidFill>
              </a:rPr>
              <a:t>kisjáték</a:t>
            </a:r>
            <a:r>
              <a:rPr lang="en-GB" sz="2800" dirty="0">
                <a:solidFill>
                  <a:srgbClr val="F2F5F7"/>
                </a:solidFill>
              </a:rPr>
              <a:t> → </a:t>
            </a:r>
            <a:r>
              <a:rPr lang="en-GB" sz="2800" dirty="0" err="1">
                <a:solidFill>
                  <a:srgbClr val="F2F5F7"/>
                </a:solidFill>
              </a:rPr>
              <a:t>döntéshozás</a:t>
            </a:r>
            <a:endParaRPr lang="en-GB" sz="2800" dirty="0">
              <a:solidFill>
                <a:srgbClr val="F2F5F7"/>
              </a:solidFill>
            </a:endParaRPr>
          </a:p>
          <a:p>
            <a:pPr marL="457200" indent="-457200">
              <a:buClr>
                <a:srgbClr val="EA3A45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2F5F7"/>
                </a:solidFill>
              </a:rPr>
              <a:t>“flow-based” </a:t>
            </a:r>
            <a:r>
              <a:rPr lang="en-GB" sz="2800" dirty="0" err="1">
                <a:solidFill>
                  <a:srgbClr val="F2F5F7"/>
                </a:solidFill>
              </a:rPr>
              <a:t>edzések</a:t>
            </a:r>
            <a:r>
              <a:rPr lang="en-GB" sz="2800" dirty="0">
                <a:solidFill>
                  <a:srgbClr val="F2F5F7"/>
                </a:solidFill>
              </a:rPr>
              <a:t> </a:t>
            </a:r>
          </a:p>
          <a:p>
            <a:pPr marL="457200" indent="-457200">
              <a:buClr>
                <a:srgbClr val="EA3A45"/>
              </a:buClr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F2F5F7"/>
                </a:solidFill>
              </a:rPr>
              <a:t>hangsúly</a:t>
            </a:r>
            <a:r>
              <a:rPr lang="en-GB" sz="2800" dirty="0">
                <a:solidFill>
                  <a:srgbClr val="F2F5F7"/>
                </a:solidFill>
              </a:rPr>
              <a:t> a </a:t>
            </a:r>
            <a:r>
              <a:rPr lang="en-GB" sz="2800" dirty="0" err="1">
                <a:solidFill>
                  <a:srgbClr val="F2F5F7"/>
                </a:solidFill>
              </a:rPr>
              <a:t>kreativitáson</a:t>
            </a:r>
            <a:r>
              <a:rPr lang="en-GB" sz="2800" dirty="0">
                <a:solidFill>
                  <a:srgbClr val="F2F5F7"/>
                </a:solidFill>
              </a:rPr>
              <a:t> van</a:t>
            </a:r>
          </a:p>
          <a:p>
            <a:pPr marL="457200" indent="-457200">
              <a:buClr>
                <a:srgbClr val="EA3A45"/>
              </a:buCl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2F5F7"/>
              </a:solidFill>
            </a:endParaRPr>
          </a:p>
          <a:p>
            <a:pPr marL="457200" indent="-457200">
              <a:buClr>
                <a:srgbClr val="EA3A45"/>
              </a:buCl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2F5F7"/>
              </a:solidFill>
            </a:endParaRPr>
          </a:p>
          <a:p>
            <a:pPr marL="457200" indent="-457200">
              <a:buClr>
                <a:srgbClr val="EA3A45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2F5F7"/>
                </a:solidFill>
              </a:rPr>
              <a:t>CÉL: </a:t>
            </a:r>
            <a:r>
              <a:rPr lang="en-GB" sz="2800" dirty="0" err="1">
                <a:solidFill>
                  <a:srgbClr val="F2F5F7"/>
                </a:solidFill>
              </a:rPr>
              <a:t>technikai</a:t>
            </a:r>
            <a:r>
              <a:rPr lang="en-GB" sz="2800" dirty="0">
                <a:solidFill>
                  <a:srgbClr val="F2F5F7"/>
                </a:solidFill>
              </a:rPr>
              <a:t> </a:t>
            </a:r>
            <a:r>
              <a:rPr lang="en-GB" sz="2800" dirty="0" err="1">
                <a:solidFill>
                  <a:srgbClr val="F2F5F7"/>
                </a:solidFill>
              </a:rPr>
              <a:t>dominancia</a:t>
            </a:r>
            <a:r>
              <a:rPr lang="en-GB" sz="2800" dirty="0">
                <a:solidFill>
                  <a:srgbClr val="F2F5F7"/>
                </a:solidFill>
              </a:rPr>
              <a:t> </a:t>
            </a:r>
            <a:r>
              <a:rPr lang="en-GB" sz="2800" dirty="0" err="1">
                <a:solidFill>
                  <a:srgbClr val="F2F5F7"/>
                </a:solidFill>
              </a:rPr>
              <a:t>kis</a:t>
            </a:r>
            <a:r>
              <a:rPr lang="en-GB" sz="2800" dirty="0">
                <a:solidFill>
                  <a:srgbClr val="F2F5F7"/>
                </a:solidFill>
              </a:rPr>
              <a:t> </a:t>
            </a:r>
            <a:r>
              <a:rPr lang="en-GB" sz="2800" dirty="0" err="1">
                <a:solidFill>
                  <a:srgbClr val="F2F5F7"/>
                </a:solidFill>
              </a:rPr>
              <a:t>helyen</a:t>
            </a:r>
            <a:endParaRPr lang="en-GB" sz="2800" dirty="0">
              <a:solidFill>
                <a:srgbClr val="F2F5F7"/>
              </a:solidFill>
            </a:endParaRPr>
          </a:p>
          <a:p>
            <a:pPr marL="457200" indent="-457200">
              <a:buClr>
                <a:srgbClr val="EA3A45"/>
              </a:buCl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2F5F7"/>
              </a:solidFill>
            </a:endParaRPr>
          </a:p>
          <a:p>
            <a:pPr>
              <a:buClr>
                <a:srgbClr val="EA3A45"/>
              </a:buClr>
            </a:pPr>
            <a:endParaRPr lang="en-GB" sz="2800" dirty="0">
              <a:solidFill>
                <a:srgbClr val="F2F5F7"/>
              </a:solidFill>
            </a:endParaRPr>
          </a:p>
          <a:p>
            <a:endParaRPr lang="en-H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D8535-9E2D-5079-9F1F-C8AC4C5D6569}"/>
              </a:ext>
            </a:extLst>
          </p:cNvPr>
          <p:cNvSpPr txBox="1"/>
          <p:nvPr/>
        </p:nvSpPr>
        <p:spPr>
          <a:xfrm>
            <a:off x="5740400" y="660926"/>
            <a:ext cx="61468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rgbClr val="F2F5F7"/>
                </a:solidFill>
              </a:rPr>
              <a:t>Svéd </a:t>
            </a:r>
            <a:r>
              <a:rPr lang="en-GB" sz="3600" b="1" u="sng" dirty="0" err="1">
                <a:solidFill>
                  <a:srgbClr val="F2F5F7"/>
                </a:solidFill>
              </a:rPr>
              <a:t>modell</a:t>
            </a:r>
            <a:endParaRPr lang="en-GB" sz="3600" b="1" u="sng" dirty="0">
              <a:solidFill>
                <a:srgbClr val="F2F5F7"/>
              </a:solidFill>
            </a:endParaRPr>
          </a:p>
          <a:p>
            <a:endParaRPr lang="en-GB" sz="2800" dirty="0">
              <a:solidFill>
                <a:srgbClr val="F2F5F7"/>
              </a:solidFill>
            </a:endParaRPr>
          </a:p>
          <a:p>
            <a:endParaRPr lang="en-GB" sz="2800" dirty="0">
              <a:solidFill>
                <a:srgbClr val="F2F5F7"/>
              </a:solidFill>
            </a:endParaRPr>
          </a:p>
          <a:p>
            <a:pPr marL="457200" indent="-457200">
              <a:buClr>
                <a:srgbClr val="EA3A45"/>
              </a:buClr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F2F5F7"/>
                </a:solidFill>
              </a:rPr>
              <a:t>Nagyobb</a:t>
            </a:r>
            <a:r>
              <a:rPr lang="en-GB" sz="2800" dirty="0">
                <a:solidFill>
                  <a:srgbClr val="F2F5F7"/>
                </a:solidFill>
              </a:rPr>
              <a:t> </a:t>
            </a:r>
            <a:r>
              <a:rPr lang="en-GB" sz="2800" dirty="0" err="1">
                <a:solidFill>
                  <a:srgbClr val="F2F5F7"/>
                </a:solidFill>
              </a:rPr>
              <a:t>hangsúly</a:t>
            </a:r>
            <a:r>
              <a:rPr lang="en-GB" sz="2800" dirty="0">
                <a:solidFill>
                  <a:srgbClr val="F2F5F7"/>
                </a:solidFill>
              </a:rPr>
              <a:t> a </a:t>
            </a:r>
            <a:r>
              <a:rPr lang="en-GB" sz="2800" dirty="0" err="1">
                <a:solidFill>
                  <a:srgbClr val="F2F5F7"/>
                </a:solidFill>
              </a:rPr>
              <a:t>pozíciós</a:t>
            </a:r>
            <a:r>
              <a:rPr lang="en-GB" sz="2800" dirty="0">
                <a:solidFill>
                  <a:srgbClr val="F2F5F7"/>
                </a:solidFill>
              </a:rPr>
              <a:t> </a:t>
            </a:r>
            <a:r>
              <a:rPr lang="en-GB" sz="2800" dirty="0" err="1">
                <a:solidFill>
                  <a:srgbClr val="F2F5F7"/>
                </a:solidFill>
              </a:rPr>
              <a:t>jatékon</a:t>
            </a:r>
            <a:endParaRPr lang="en-GB" sz="2800" dirty="0">
              <a:solidFill>
                <a:srgbClr val="F2F5F7"/>
              </a:solidFill>
            </a:endParaRPr>
          </a:p>
          <a:p>
            <a:pPr marL="457200" indent="-457200">
              <a:buClr>
                <a:srgbClr val="EA3A45"/>
              </a:buClr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F2F5F7"/>
                </a:solidFill>
              </a:rPr>
              <a:t>Több</a:t>
            </a:r>
            <a:r>
              <a:rPr lang="en-GB" sz="2800" dirty="0">
                <a:solidFill>
                  <a:srgbClr val="F2F5F7"/>
                </a:solidFill>
              </a:rPr>
              <a:t> </a:t>
            </a:r>
            <a:r>
              <a:rPr lang="en-GB" sz="2800" dirty="0" err="1">
                <a:solidFill>
                  <a:srgbClr val="F2F5F7"/>
                </a:solidFill>
              </a:rPr>
              <a:t>struktúra</a:t>
            </a:r>
            <a:r>
              <a:rPr lang="en-GB" sz="2800" dirty="0">
                <a:solidFill>
                  <a:srgbClr val="F2F5F7"/>
                </a:solidFill>
              </a:rPr>
              <a:t>, </a:t>
            </a:r>
            <a:r>
              <a:rPr lang="en-GB" sz="2800" dirty="0" err="1">
                <a:solidFill>
                  <a:srgbClr val="F2F5F7"/>
                </a:solidFill>
              </a:rPr>
              <a:t>több</a:t>
            </a:r>
            <a:r>
              <a:rPr lang="en-GB" sz="2800" dirty="0">
                <a:solidFill>
                  <a:srgbClr val="F2F5F7"/>
                </a:solidFill>
              </a:rPr>
              <a:t> </a:t>
            </a:r>
            <a:r>
              <a:rPr lang="en-GB" sz="2800" dirty="0" err="1">
                <a:solidFill>
                  <a:srgbClr val="F2F5F7"/>
                </a:solidFill>
              </a:rPr>
              <a:t>taktikai</a:t>
            </a:r>
            <a:r>
              <a:rPr lang="en-GB" sz="2800" dirty="0">
                <a:solidFill>
                  <a:srgbClr val="F2F5F7"/>
                </a:solidFill>
              </a:rPr>
              <a:t> </a:t>
            </a:r>
            <a:r>
              <a:rPr lang="en-GB" sz="2800" dirty="0" err="1">
                <a:solidFill>
                  <a:srgbClr val="F2F5F7"/>
                </a:solidFill>
              </a:rPr>
              <a:t>elem</a:t>
            </a:r>
            <a:endParaRPr lang="en-GB" sz="2800" dirty="0">
              <a:solidFill>
                <a:srgbClr val="F2F5F7"/>
              </a:solidFill>
            </a:endParaRPr>
          </a:p>
          <a:p>
            <a:pPr marL="457200" indent="-457200">
              <a:buClr>
                <a:srgbClr val="EA3A45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2F5F7"/>
                </a:solidFill>
              </a:rPr>
              <a:t>” </a:t>
            </a:r>
            <a:r>
              <a:rPr lang="en-GB" sz="2800" dirty="0" err="1">
                <a:solidFill>
                  <a:srgbClr val="F2F5F7"/>
                </a:solidFill>
              </a:rPr>
              <a:t>Kreatív</a:t>
            </a:r>
            <a:r>
              <a:rPr lang="en-GB" sz="2800" dirty="0">
                <a:solidFill>
                  <a:srgbClr val="F2F5F7"/>
                </a:solidFill>
              </a:rPr>
              <a:t> = </a:t>
            </a:r>
            <a:r>
              <a:rPr lang="en-GB" sz="2800" dirty="0" err="1">
                <a:solidFill>
                  <a:srgbClr val="F2F5F7"/>
                </a:solidFill>
              </a:rPr>
              <a:t>magabiztos</a:t>
            </a:r>
            <a:endParaRPr lang="en-GB" sz="2800" dirty="0">
              <a:solidFill>
                <a:srgbClr val="F2F5F7"/>
              </a:solidFill>
            </a:endParaRPr>
          </a:p>
          <a:p>
            <a:pPr marL="457200" indent="-457200">
              <a:buClr>
                <a:srgbClr val="EA3A45"/>
              </a:buCl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2F5F7"/>
              </a:solidFill>
            </a:endParaRPr>
          </a:p>
          <a:p>
            <a:pPr marL="457200" indent="-457200">
              <a:buClr>
                <a:srgbClr val="EA3A45"/>
              </a:buCl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2F5F7"/>
              </a:solidFill>
            </a:endParaRPr>
          </a:p>
          <a:p>
            <a:pPr marL="457200" indent="-457200">
              <a:buClr>
                <a:srgbClr val="EA3A45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2F5F7"/>
                </a:solidFill>
              </a:rPr>
              <a:t>CÉL: </a:t>
            </a:r>
            <a:r>
              <a:rPr lang="en-GB" sz="2800" dirty="0" err="1">
                <a:solidFill>
                  <a:srgbClr val="F2F5F7"/>
                </a:solidFill>
              </a:rPr>
              <a:t>taktikai</a:t>
            </a:r>
            <a:r>
              <a:rPr lang="en-GB" sz="2800" dirty="0">
                <a:solidFill>
                  <a:srgbClr val="F2F5F7"/>
                </a:solidFill>
              </a:rPr>
              <a:t> </a:t>
            </a:r>
            <a:r>
              <a:rPr lang="en-GB" sz="2800" dirty="0" err="1">
                <a:solidFill>
                  <a:srgbClr val="F2F5F7"/>
                </a:solidFill>
              </a:rPr>
              <a:t>értelemben</a:t>
            </a:r>
            <a:r>
              <a:rPr lang="en-GB" sz="2800" dirty="0">
                <a:solidFill>
                  <a:srgbClr val="F2F5F7"/>
                </a:solidFill>
              </a:rPr>
              <a:t> “</a:t>
            </a:r>
            <a:r>
              <a:rPr lang="en-GB" sz="2800" dirty="0" err="1">
                <a:solidFill>
                  <a:srgbClr val="F2F5F7"/>
                </a:solidFill>
              </a:rPr>
              <a:t>rendszerben</a:t>
            </a:r>
            <a:r>
              <a:rPr lang="en-GB" sz="2800" dirty="0">
                <a:solidFill>
                  <a:srgbClr val="F2F5F7"/>
                </a:solidFill>
              </a:rPr>
              <a:t>” </a:t>
            </a:r>
            <a:r>
              <a:rPr lang="en-GB" sz="2800" dirty="0" err="1">
                <a:solidFill>
                  <a:srgbClr val="F2F5F7"/>
                </a:solidFill>
              </a:rPr>
              <a:t>játszó</a:t>
            </a:r>
            <a:r>
              <a:rPr lang="en-GB" sz="2800" dirty="0">
                <a:solidFill>
                  <a:srgbClr val="F2F5F7"/>
                </a:solidFill>
              </a:rPr>
              <a:t> </a:t>
            </a:r>
            <a:r>
              <a:rPr lang="en-GB" sz="2800" dirty="0" err="1">
                <a:solidFill>
                  <a:srgbClr val="F2F5F7"/>
                </a:solidFill>
              </a:rPr>
              <a:t>csapatjátékosok</a:t>
            </a:r>
            <a:endParaRPr lang="en-GB" sz="2800" dirty="0">
              <a:solidFill>
                <a:srgbClr val="F2F5F7"/>
              </a:solidFill>
            </a:endParaRPr>
          </a:p>
          <a:p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62231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45E4B4-283F-4BA4-E03A-26B9288E4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0A5438-1833-B430-2CEF-20C2A4363905}"/>
              </a:ext>
            </a:extLst>
          </p:cNvPr>
          <p:cNvSpPr txBox="1"/>
          <p:nvPr/>
        </p:nvSpPr>
        <p:spPr>
          <a:xfrm>
            <a:off x="1214437" y="5686425"/>
            <a:ext cx="5338193" cy="461665"/>
          </a:xfrm>
          <a:prstGeom prst="rect">
            <a:avLst/>
          </a:prstGeom>
          <a:solidFill>
            <a:srgbClr val="03264C"/>
          </a:solidFill>
          <a:ln>
            <a:solidFill>
              <a:srgbClr val="EA3A4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HU" sz="2400" b="1" dirty="0">
                <a:solidFill>
                  <a:srgbClr val="F2F5F7"/>
                </a:solidFill>
              </a:rPr>
              <a:t>A KOMPETITÍV KÖZEG TELJES HIÁNYA</a:t>
            </a:r>
          </a:p>
        </p:txBody>
      </p:sp>
    </p:spTree>
    <p:extLst>
      <p:ext uri="{BB962C8B-B14F-4D97-AF65-F5344CB8AC3E}">
        <p14:creationId xmlns:p14="http://schemas.microsoft.com/office/powerpoint/2010/main" val="241434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F24BCD-D4B9-1EC9-CDDD-DA47990D7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reenshot 2024-05-20 at 11.03.16.png" descr="Screenshot 2024-05-20 at 11.03.16.png">
            <a:extLst>
              <a:ext uri="{FF2B5EF4-FFF2-40B4-BE49-F238E27FC236}">
                <a16:creationId xmlns:a16="http://schemas.microsoft.com/office/drawing/2014/main" id="{FB2D852C-9D71-E40F-0642-FFE7DD15C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332" y="407063"/>
            <a:ext cx="7231336" cy="628599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Doughnut 9">
            <a:extLst>
              <a:ext uri="{FF2B5EF4-FFF2-40B4-BE49-F238E27FC236}">
                <a16:creationId xmlns:a16="http://schemas.microsoft.com/office/drawing/2014/main" id="{081F1D22-D339-C6FE-A8D9-697C04E02688}"/>
              </a:ext>
            </a:extLst>
          </p:cNvPr>
          <p:cNvSpPr/>
          <p:nvPr/>
        </p:nvSpPr>
        <p:spPr>
          <a:xfrm>
            <a:off x="5104436" y="3150971"/>
            <a:ext cx="381964" cy="387280"/>
          </a:xfrm>
          <a:prstGeom prst="donut">
            <a:avLst/>
          </a:prstGeom>
          <a:solidFill>
            <a:srgbClr val="EA3A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id="{D31C56D0-E73E-6DE9-6A30-C61C92D855D2}"/>
              </a:ext>
            </a:extLst>
          </p:cNvPr>
          <p:cNvSpPr/>
          <p:nvPr/>
        </p:nvSpPr>
        <p:spPr>
          <a:xfrm>
            <a:off x="5546205" y="3141321"/>
            <a:ext cx="381964" cy="387280"/>
          </a:xfrm>
          <a:prstGeom prst="donut">
            <a:avLst/>
          </a:prstGeom>
          <a:solidFill>
            <a:srgbClr val="EA3A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Doughnut 12">
            <a:extLst>
              <a:ext uri="{FF2B5EF4-FFF2-40B4-BE49-F238E27FC236}">
                <a16:creationId xmlns:a16="http://schemas.microsoft.com/office/drawing/2014/main" id="{2D309247-55F8-6A6D-A108-556F8E577CEB}"/>
              </a:ext>
            </a:extLst>
          </p:cNvPr>
          <p:cNvSpPr/>
          <p:nvPr/>
        </p:nvSpPr>
        <p:spPr>
          <a:xfrm>
            <a:off x="8162086" y="3384394"/>
            <a:ext cx="381964" cy="387280"/>
          </a:xfrm>
          <a:prstGeom prst="donut">
            <a:avLst/>
          </a:prstGeom>
          <a:solidFill>
            <a:srgbClr val="EA3A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Doughnut 13">
            <a:extLst>
              <a:ext uri="{FF2B5EF4-FFF2-40B4-BE49-F238E27FC236}">
                <a16:creationId xmlns:a16="http://schemas.microsoft.com/office/drawing/2014/main" id="{B7CACFF0-A40C-28B8-820F-9323E3B71E17}"/>
              </a:ext>
            </a:extLst>
          </p:cNvPr>
          <p:cNvSpPr/>
          <p:nvPr/>
        </p:nvSpPr>
        <p:spPr>
          <a:xfrm>
            <a:off x="6472180" y="2736206"/>
            <a:ext cx="381964" cy="387280"/>
          </a:xfrm>
          <a:prstGeom prst="donut">
            <a:avLst/>
          </a:prstGeom>
          <a:solidFill>
            <a:srgbClr val="EA3A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Doughnut 14">
            <a:extLst>
              <a:ext uri="{FF2B5EF4-FFF2-40B4-BE49-F238E27FC236}">
                <a16:creationId xmlns:a16="http://schemas.microsoft.com/office/drawing/2014/main" id="{58ED2522-3431-FC24-2077-C28745E021F2}"/>
              </a:ext>
            </a:extLst>
          </p:cNvPr>
          <p:cNvSpPr/>
          <p:nvPr/>
        </p:nvSpPr>
        <p:spPr>
          <a:xfrm>
            <a:off x="6856075" y="2622386"/>
            <a:ext cx="381964" cy="387280"/>
          </a:xfrm>
          <a:prstGeom prst="donut">
            <a:avLst/>
          </a:prstGeom>
          <a:solidFill>
            <a:srgbClr val="EA3A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Doughnut 15">
            <a:extLst>
              <a:ext uri="{FF2B5EF4-FFF2-40B4-BE49-F238E27FC236}">
                <a16:creationId xmlns:a16="http://schemas.microsoft.com/office/drawing/2014/main" id="{D71B2793-93CF-FD04-134D-3DFFD38F9774}"/>
              </a:ext>
            </a:extLst>
          </p:cNvPr>
          <p:cNvSpPr/>
          <p:nvPr/>
        </p:nvSpPr>
        <p:spPr>
          <a:xfrm>
            <a:off x="6530554" y="2136866"/>
            <a:ext cx="381964" cy="387279"/>
          </a:xfrm>
          <a:prstGeom prst="donut">
            <a:avLst/>
          </a:prstGeom>
          <a:solidFill>
            <a:srgbClr val="EA3A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Doughnut 16">
            <a:extLst>
              <a:ext uri="{FF2B5EF4-FFF2-40B4-BE49-F238E27FC236}">
                <a16:creationId xmlns:a16="http://schemas.microsoft.com/office/drawing/2014/main" id="{1FD35613-2E95-D362-3C4E-46F201CA5232}"/>
              </a:ext>
            </a:extLst>
          </p:cNvPr>
          <p:cNvSpPr/>
          <p:nvPr/>
        </p:nvSpPr>
        <p:spPr>
          <a:xfrm>
            <a:off x="6501367" y="2371836"/>
            <a:ext cx="381964" cy="387280"/>
          </a:xfrm>
          <a:prstGeom prst="donut">
            <a:avLst/>
          </a:prstGeom>
          <a:solidFill>
            <a:srgbClr val="EA3A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Doughnut 17">
            <a:extLst>
              <a:ext uri="{FF2B5EF4-FFF2-40B4-BE49-F238E27FC236}">
                <a16:creationId xmlns:a16="http://schemas.microsoft.com/office/drawing/2014/main" id="{E8E3D81C-EE91-CD21-F6C0-67B9363BAFB9}"/>
              </a:ext>
            </a:extLst>
          </p:cNvPr>
          <p:cNvSpPr/>
          <p:nvPr/>
        </p:nvSpPr>
        <p:spPr>
          <a:xfrm>
            <a:off x="4851720" y="2805656"/>
            <a:ext cx="381964" cy="387280"/>
          </a:xfrm>
          <a:prstGeom prst="donu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Doughnut 19">
            <a:extLst>
              <a:ext uri="{FF2B5EF4-FFF2-40B4-BE49-F238E27FC236}">
                <a16:creationId xmlns:a16="http://schemas.microsoft.com/office/drawing/2014/main" id="{14455115-28C0-A61F-B348-E66576CB6699}"/>
              </a:ext>
            </a:extLst>
          </p:cNvPr>
          <p:cNvSpPr/>
          <p:nvPr/>
        </p:nvSpPr>
        <p:spPr>
          <a:xfrm>
            <a:off x="4633729" y="2275150"/>
            <a:ext cx="381964" cy="387280"/>
          </a:xfrm>
          <a:prstGeom prst="donu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Doughnut 20">
            <a:extLst>
              <a:ext uri="{FF2B5EF4-FFF2-40B4-BE49-F238E27FC236}">
                <a16:creationId xmlns:a16="http://schemas.microsoft.com/office/drawing/2014/main" id="{CE33F6F4-58E8-DC06-B155-0C2D82CFEBEA}"/>
              </a:ext>
            </a:extLst>
          </p:cNvPr>
          <p:cNvSpPr/>
          <p:nvPr/>
        </p:nvSpPr>
        <p:spPr>
          <a:xfrm>
            <a:off x="4726324" y="3432620"/>
            <a:ext cx="381964" cy="387280"/>
          </a:xfrm>
          <a:prstGeom prst="donu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Doughnut 21">
            <a:extLst>
              <a:ext uri="{FF2B5EF4-FFF2-40B4-BE49-F238E27FC236}">
                <a16:creationId xmlns:a16="http://schemas.microsoft.com/office/drawing/2014/main" id="{2A51C73C-50D6-88F0-CEFC-A4016F4DEC54}"/>
              </a:ext>
            </a:extLst>
          </p:cNvPr>
          <p:cNvSpPr/>
          <p:nvPr/>
        </p:nvSpPr>
        <p:spPr>
          <a:xfrm>
            <a:off x="4054994" y="3941904"/>
            <a:ext cx="381964" cy="387280"/>
          </a:xfrm>
          <a:prstGeom prst="donu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Doughnut 22">
            <a:extLst>
              <a:ext uri="{FF2B5EF4-FFF2-40B4-BE49-F238E27FC236}">
                <a16:creationId xmlns:a16="http://schemas.microsoft.com/office/drawing/2014/main" id="{B44E6715-39D4-96A2-9C66-EA1B3A77B22A}"/>
              </a:ext>
            </a:extLst>
          </p:cNvPr>
          <p:cNvSpPr/>
          <p:nvPr/>
        </p:nvSpPr>
        <p:spPr>
          <a:xfrm>
            <a:off x="3420314" y="4534144"/>
            <a:ext cx="381964" cy="387280"/>
          </a:xfrm>
          <a:prstGeom prst="donu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Doughnut 24">
            <a:extLst>
              <a:ext uri="{FF2B5EF4-FFF2-40B4-BE49-F238E27FC236}">
                <a16:creationId xmlns:a16="http://schemas.microsoft.com/office/drawing/2014/main" id="{42F1627D-DCFB-BE6F-D9BE-858CCAFDA886}"/>
              </a:ext>
            </a:extLst>
          </p:cNvPr>
          <p:cNvSpPr/>
          <p:nvPr/>
        </p:nvSpPr>
        <p:spPr>
          <a:xfrm>
            <a:off x="6692349" y="3934887"/>
            <a:ext cx="381964" cy="387280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Doughnut 25">
            <a:extLst>
              <a:ext uri="{FF2B5EF4-FFF2-40B4-BE49-F238E27FC236}">
                <a16:creationId xmlns:a16="http://schemas.microsoft.com/office/drawing/2014/main" id="{AE1D8255-4BC7-010E-4048-4C94432B8C39}"/>
              </a:ext>
            </a:extLst>
          </p:cNvPr>
          <p:cNvSpPr/>
          <p:nvPr/>
        </p:nvSpPr>
        <p:spPr>
          <a:xfrm>
            <a:off x="7047057" y="4880373"/>
            <a:ext cx="381964" cy="387280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1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279458-C780-3F36-E722-BB541B3E3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F204AC-8B68-C1DC-9472-1069C08CFCAC}"/>
              </a:ext>
            </a:extLst>
          </p:cNvPr>
          <p:cNvSpPr txBox="1"/>
          <p:nvPr/>
        </p:nvSpPr>
        <p:spPr>
          <a:xfrm>
            <a:off x="242888" y="4329112"/>
            <a:ext cx="6586537" cy="700087"/>
          </a:xfrm>
          <a:prstGeom prst="rect">
            <a:avLst/>
          </a:prstGeom>
          <a:solidFill>
            <a:srgbClr val="03264C"/>
          </a:solidFill>
        </p:spPr>
        <p:txBody>
          <a:bodyPr wrap="square" rtlCol="0">
            <a:spAutoFit/>
          </a:bodyPr>
          <a:lstStyle/>
          <a:p>
            <a:endParaRPr lang="en-H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E10D9-3856-3651-4EDF-1EC7DC4F7D09}"/>
              </a:ext>
            </a:extLst>
          </p:cNvPr>
          <p:cNvSpPr txBox="1"/>
          <p:nvPr/>
        </p:nvSpPr>
        <p:spPr>
          <a:xfrm>
            <a:off x="242889" y="1452564"/>
            <a:ext cx="5853111" cy="461665"/>
          </a:xfrm>
          <a:prstGeom prst="rect">
            <a:avLst/>
          </a:prstGeom>
          <a:solidFill>
            <a:srgbClr val="03264C"/>
          </a:solidFill>
          <a:ln>
            <a:solidFill>
              <a:srgbClr val="C6D9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HU" sz="2400" b="1" dirty="0">
                <a:solidFill>
                  <a:srgbClr val="F2F5F7"/>
                </a:solidFill>
              </a:rPr>
              <a:t>2025/26 os szezonban 11 játékos</a:t>
            </a:r>
          </a:p>
        </p:txBody>
      </p:sp>
    </p:spTree>
    <p:extLst>
      <p:ext uri="{BB962C8B-B14F-4D97-AF65-F5344CB8AC3E}">
        <p14:creationId xmlns:p14="http://schemas.microsoft.com/office/powerpoint/2010/main" val="36714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0F8C75-1EF3-C78F-C835-04B149A7F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37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003AB8-1222-462B-F8FD-E558ABF07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0D1FD2-EC12-87EE-2BF8-643A96BFAB0B}"/>
              </a:ext>
            </a:extLst>
          </p:cNvPr>
          <p:cNvSpPr txBox="1"/>
          <p:nvPr/>
        </p:nvSpPr>
        <p:spPr>
          <a:xfrm>
            <a:off x="3657601" y="2386013"/>
            <a:ext cx="4929188" cy="2728911"/>
          </a:xfrm>
          <a:prstGeom prst="rect">
            <a:avLst/>
          </a:prstGeom>
          <a:solidFill>
            <a:srgbClr val="03264C"/>
          </a:solidFill>
        </p:spPr>
        <p:txBody>
          <a:bodyPr wrap="square" rtlCol="0">
            <a:spAutoFit/>
          </a:bodyPr>
          <a:lstStyle/>
          <a:p>
            <a:endParaRPr lang="en-HU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B6FE01-A9D2-0084-F5D3-CEF9CF8A22FA}"/>
              </a:ext>
            </a:extLst>
          </p:cNvPr>
          <p:cNvCxnSpPr>
            <a:cxnSpLocks/>
          </p:cNvCxnSpPr>
          <p:nvPr/>
        </p:nvCxnSpPr>
        <p:spPr>
          <a:xfrm>
            <a:off x="3657601" y="3457576"/>
            <a:ext cx="4929188" cy="0"/>
          </a:xfrm>
          <a:prstGeom prst="line">
            <a:avLst/>
          </a:prstGeom>
          <a:ln w="15875">
            <a:solidFill>
              <a:srgbClr val="C6D9EA">
                <a:alpha val="21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background with red text&#10;&#10;AI-generated content may be incorrect.">
            <a:extLst>
              <a:ext uri="{FF2B5EF4-FFF2-40B4-BE49-F238E27FC236}">
                <a16:creationId xmlns:a16="http://schemas.microsoft.com/office/drawing/2014/main" id="{7A3518F8-1D24-EEF7-1371-3B3E55C28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450" y="2582869"/>
            <a:ext cx="4737100" cy="2349500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598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A8A529-0C84-9E6D-04A2-C5314D8D6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97E1A4-BA13-D603-230D-52830204B740}"/>
              </a:ext>
            </a:extLst>
          </p:cNvPr>
          <p:cNvSpPr txBox="1"/>
          <p:nvPr/>
        </p:nvSpPr>
        <p:spPr>
          <a:xfrm>
            <a:off x="2451100" y="6464300"/>
            <a:ext cx="2060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sz="1600" dirty="0">
                <a:solidFill>
                  <a:srgbClr val="F2F5F7"/>
                </a:solidFill>
              </a:rPr>
              <a:t>NL – Assistant Coach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4D108-D0A6-1064-8A05-08CFEA189A72}"/>
              </a:ext>
            </a:extLst>
          </p:cNvPr>
          <p:cNvSpPr txBox="1"/>
          <p:nvPr/>
        </p:nvSpPr>
        <p:spPr>
          <a:xfrm>
            <a:off x="8116763" y="4725223"/>
            <a:ext cx="23840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HU" sz="2400" b="1" dirty="0">
                <a:solidFill>
                  <a:srgbClr val="F2F5F7"/>
                </a:solidFill>
              </a:rPr>
              <a:t> </a:t>
            </a:r>
            <a:r>
              <a:rPr lang="en-HU" sz="2000" b="1" dirty="0">
                <a:solidFill>
                  <a:srgbClr val="F2F5F7"/>
                </a:solidFill>
              </a:rPr>
              <a:t>🇭🇺</a:t>
            </a:r>
            <a:r>
              <a:rPr lang="en-HU" sz="2400" b="1" dirty="0">
                <a:solidFill>
                  <a:srgbClr val="F2F5F7"/>
                </a:solidFill>
              </a:rPr>
              <a:t> </a:t>
            </a:r>
            <a:r>
              <a:rPr lang="en-HU" sz="2200" b="1" dirty="0">
                <a:solidFill>
                  <a:srgbClr val="FFFFFF"/>
                </a:solidFill>
              </a:rPr>
              <a:t>National team</a:t>
            </a:r>
          </a:p>
          <a:p>
            <a:pPr algn="ctr"/>
            <a:r>
              <a:rPr lang="en-HU" sz="2000" b="1" dirty="0">
                <a:solidFill>
                  <a:srgbClr val="FFFFFF"/>
                </a:solidFill>
              </a:rPr>
              <a:t>2022-25</a:t>
            </a:r>
          </a:p>
          <a:p>
            <a:pPr algn="ctr"/>
            <a:endParaRPr lang="en-HU" sz="2400" b="1" dirty="0">
              <a:solidFill>
                <a:srgbClr val="F2F5F7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55DEEE-0761-0E43-96D5-AFBE5FC15E6F}"/>
              </a:ext>
            </a:extLst>
          </p:cNvPr>
          <p:cNvSpPr/>
          <p:nvPr/>
        </p:nvSpPr>
        <p:spPr>
          <a:xfrm>
            <a:off x="7753829" y="4796659"/>
            <a:ext cx="182935" cy="189677"/>
          </a:xfrm>
          <a:prstGeom prst="ellipse">
            <a:avLst/>
          </a:prstGeom>
          <a:solidFill>
            <a:srgbClr val="E6394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C9163C-B03F-30D8-B2B9-08F14C7D08E0}"/>
              </a:ext>
            </a:extLst>
          </p:cNvPr>
          <p:cNvCxnSpPr>
            <a:stCxn id="7" idx="4"/>
          </p:cNvCxnSpPr>
          <p:nvPr/>
        </p:nvCxnSpPr>
        <p:spPr>
          <a:xfrm flipH="1">
            <a:off x="7845296" y="4986336"/>
            <a:ext cx="1" cy="1828800"/>
          </a:xfrm>
          <a:prstGeom prst="line">
            <a:avLst/>
          </a:prstGeom>
          <a:ln w="34925">
            <a:solidFill>
              <a:srgbClr val="C6D9EA">
                <a:alpha val="380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63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FC7CF7-3C9B-9EB8-25D2-70C46527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52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A28D2A-08A5-69BA-6955-B0CFFD4E7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E3813B-817B-45FA-7D61-508680629F11}"/>
              </a:ext>
            </a:extLst>
          </p:cNvPr>
          <p:cNvCxnSpPr/>
          <p:nvPr/>
        </p:nvCxnSpPr>
        <p:spPr>
          <a:xfrm>
            <a:off x="3632200" y="1668487"/>
            <a:ext cx="5321300" cy="0"/>
          </a:xfrm>
          <a:prstGeom prst="line">
            <a:avLst/>
          </a:prstGeom>
          <a:ln>
            <a:solidFill>
              <a:srgbClr val="0326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64FC7-BCC4-9DBE-1AD0-F9E53B80B010}"/>
              </a:ext>
            </a:extLst>
          </p:cNvPr>
          <p:cNvCxnSpPr/>
          <p:nvPr/>
        </p:nvCxnSpPr>
        <p:spPr>
          <a:xfrm>
            <a:off x="3594100" y="1681187"/>
            <a:ext cx="5321300" cy="0"/>
          </a:xfrm>
          <a:prstGeom prst="line">
            <a:avLst/>
          </a:prstGeom>
          <a:ln>
            <a:solidFill>
              <a:srgbClr val="2B48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A2C7C24-2365-AB53-3015-7ED6F1D69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19" y="292626"/>
            <a:ext cx="11571981" cy="1375861"/>
          </a:xfrm>
          <a:prstGeom prst="rect">
            <a:avLst/>
          </a:prstGeom>
        </p:spPr>
      </p:pic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315ED31-D0E9-D8AA-2454-488FD4734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1706587"/>
            <a:ext cx="6870700" cy="3263900"/>
          </a:xfrm>
          <a:prstGeom prst="rect">
            <a:avLst/>
          </a:prstGeom>
        </p:spPr>
      </p:pic>
      <p:pic>
        <p:nvPicPr>
          <p:cNvPr id="17" name="Picture 16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CBE2F9F2-B2B6-E21D-26DF-DF1B842EB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485" y="3533728"/>
            <a:ext cx="5037515" cy="16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2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8EE0C7-8225-D3D6-A990-4B53FB40A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555C79-B88F-2D1A-076A-7812A0902C8C}"/>
              </a:ext>
            </a:extLst>
          </p:cNvPr>
          <p:cNvSpPr txBox="1"/>
          <p:nvPr/>
        </p:nvSpPr>
        <p:spPr>
          <a:xfrm>
            <a:off x="444500" y="660926"/>
            <a:ext cx="8501686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sz="3600" b="1" dirty="0">
                <a:solidFill>
                  <a:srgbClr val="F2F5F7"/>
                </a:solidFill>
              </a:rPr>
              <a:t>🇫🇮 </a:t>
            </a:r>
            <a:r>
              <a:rPr lang="en-GB" sz="3600" b="1" dirty="0">
                <a:solidFill>
                  <a:srgbClr val="F2F5F7"/>
                </a:solidFill>
              </a:rPr>
              <a:t>Finn </a:t>
            </a:r>
            <a:r>
              <a:rPr lang="en-GB" sz="3600" b="1" dirty="0" err="1">
                <a:solidFill>
                  <a:srgbClr val="F2F5F7"/>
                </a:solidFill>
              </a:rPr>
              <a:t>modell</a:t>
            </a:r>
            <a:r>
              <a:rPr lang="en-GB" sz="3600" b="1" dirty="0">
                <a:solidFill>
                  <a:srgbClr val="F2F5F7"/>
                </a:solidFill>
              </a:rPr>
              <a:t> – a </a:t>
            </a:r>
            <a:r>
              <a:rPr lang="en-GB" sz="3600" b="1" dirty="0" err="1">
                <a:solidFill>
                  <a:srgbClr val="F2F5F7"/>
                </a:solidFill>
              </a:rPr>
              <a:t>játékos</a:t>
            </a:r>
            <a:r>
              <a:rPr lang="en-GB" sz="3600" b="1" dirty="0">
                <a:solidFill>
                  <a:srgbClr val="F2F5F7"/>
                </a:solidFill>
              </a:rPr>
              <a:t> “</a:t>
            </a:r>
            <a:r>
              <a:rPr lang="en-GB" sz="3600" b="1" dirty="0" err="1">
                <a:solidFill>
                  <a:srgbClr val="F2F5F7"/>
                </a:solidFill>
              </a:rPr>
              <a:t>megépítése</a:t>
            </a:r>
            <a:r>
              <a:rPr lang="en-GB" sz="3600" b="1" dirty="0">
                <a:solidFill>
                  <a:srgbClr val="F2F5F7"/>
                </a:solidFill>
              </a:rPr>
              <a:t>”</a:t>
            </a:r>
          </a:p>
          <a:p>
            <a:endParaRPr lang="en-GB" sz="2800" dirty="0">
              <a:solidFill>
                <a:srgbClr val="F2F5F7"/>
              </a:solidFill>
            </a:endParaRPr>
          </a:p>
          <a:p>
            <a:endParaRPr lang="en-GB" sz="2800" dirty="0">
              <a:solidFill>
                <a:srgbClr val="F2F5F7"/>
              </a:solidFill>
            </a:endParaRPr>
          </a:p>
          <a:p>
            <a:pPr marL="457200" indent="-457200">
              <a:buClr>
                <a:srgbClr val="EA3A45"/>
              </a:buClr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F2F5F7"/>
                </a:solidFill>
              </a:rPr>
              <a:t>rengeteg</a:t>
            </a:r>
            <a:r>
              <a:rPr lang="en-GB" sz="2800" dirty="0">
                <a:solidFill>
                  <a:srgbClr val="F2F5F7"/>
                </a:solidFill>
              </a:rPr>
              <a:t> </a:t>
            </a:r>
            <a:r>
              <a:rPr lang="en-GB" sz="2800" dirty="0" err="1">
                <a:solidFill>
                  <a:srgbClr val="F2F5F7"/>
                </a:solidFill>
              </a:rPr>
              <a:t>egyéni</a:t>
            </a:r>
            <a:r>
              <a:rPr lang="en-GB" sz="2800" dirty="0">
                <a:solidFill>
                  <a:srgbClr val="F2F5F7"/>
                </a:solidFill>
              </a:rPr>
              <a:t> </a:t>
            </a:r>
            <a:r>
              <a:rPr lang="en-GB" sz="2800" dirty="0" err="1">
                <a:solidFill>
                  <a:srgbClr val="F2F5F7"/>
                </a:solidFill>
              </a:rPr>
              <a:t>technika</a:t>
            </a:r>
            <a:endParaRPr lang="en-GB" sz="2800" dirty="0">
              <a:solidFill>
                <a:srgbClr val="F2F5F7"/>
              </a:solidFill>
            </a:endParaRPr>
          </a:p>
          <a:p>
            <a:pPr marL="457200" indent="-457200">
              <a:buClr>
                <a:srgbClr val="EA3A45"/>
              </a:buClr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F2F5F7"/>
                </a:solidFill>
              </a:rPr>
              <a:t>sok</a:t>
            </a:r>
            <a:r>
              <a:rPr lang="en-GB" sz="2800" dirty="0">
                <a:solidFill>
                  <a:srgbClr val="F2F5F7"/>
                </a:solidFill>
              </a:rPr>
              <a:t> </a:t>
            </a:r>
            <a:r>
              <a:rPr lang="en-GB" sz="2800" dirty="0" err="1">
                <a:solidFill>
                  <a:srgbClr val="F2F5F7"/>
                </a:solidFill>
              </a:rPr>
              <a:t>kisjáték</a:t>
            </a:r>
            <a:r>
              <a:rPr lang="en-GB" sz="2800" dirty="0">
                <a:solidFill>
                  <a:srgbClr val="F2F5F7"/>
                </a:solidFill>
              </a:rPr>
              <a:t> → </a:t>
            </a:r>
            <a:r>
              <a:rPr lang="en-GB" sz="2800" dirty="0" err="1">
                <a:solidFill>
                  <a:srgbClr val="F2F5F7"/>
                </a:solidFill>
              </a:rPr>
              <a:t>döntéshozás</a:t>
            </a:r>
            <a:endParaRPr lang="en-GB" sz="2800" dirty="0">
              <a:solidFill>
                <a:srgbClr val="F2F5F7"/>
              </a:solidFill>
            </a:endParaRPr>
          </a:p>
          <a:p>
            <a:pPr marL="457200" indent="-457200">
              <a:buClr>
                <a:srgbClr val="EA3A45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2F5F7"/>
                </a:solidFill>
              </a:rPr>
              <a:t>“flow-based” </a:t>
            </a:r>
            <a:r>
              <a:rPr lang="en-GB" sz="2800" dirty="0" err="1">
                <a:solidFill>
                  <a:srgbClr val="F2F5F7"/>
                </a:solidFill>
              </a:rPr>
              <a:t>edzések</a:t>
            </a:r>
            <a:r>
              <a:rPr lang="en-GB" sz="2800" dirty="0">
                <a:solidFill>
                  <a:srgbClr val="F2F5F7"/>
                </a:solidFill>
              </a:rPr>
              <a:t> – </a:t>
            </a:r>
            <a:r>
              <a:rPr lang="en-GB" sz="2800" dirty="0" err="1">
                <a:solidFill>
                  <a:srgbClr val="F2F5F7"/>
                </a:solidFill>
              </a:rPr>
              <a:t>kevés</a:t>
            </a:r>
            <a:r>
              <a:rPr lang="en-GB" sz="2800" dirty="0">
                <a:solidFill>
                  <a:srgbClr val="F2F5F7"/>
                </a:solidFill>
              </a:rPr>
              <a:t> </a:t>
            </a:r>
            <a:r>
              <a:rPr lang="en-GB" sz="2800" dirty="0" err="1">
                <a:solidFill>
                  <a:srgbClr val="F2F5F7"/>
                </a:solidFill>
              </a:rPr>
              <a:t>megállítás</a:t>
            </a:r>
            <a:endParaRPr lang="en-GB" sz="2800" dirty="0">
              <a:solidFill>
                <a:srgbClr val="F2F5F7"/>
              </a:solidFill>
            </a:endParaRPr>
          </a:p>
          <a:p>
            <a:pPr marL="457200" indent="-457200">
              <a:buClr>
                <a:srgbClr val="EA3A45"/>
              </a:buClr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F2F5F7"/>
                </a:solidFill>
              </a:rPr>
              <a:t>hangsúly</a:t>
            </a:r>
            <a:r>
              <a:rPr lang="en-GB" sz="2800" dirty="0">
                <a:solidFill>
                  <a:srgbClr val="F2F5F7"/>
                </a:solidFill>
              </a:rPr>
              <a:t> a </a:t>
            </a:r>
            <a:r>
              <a:rPr lang="en-GB" sz="2800" dirty="0" err="1">
                <a:solidFill>
                  <a:srgbClr val="F2F5F7"/>
                </a:solidFill>
              </a:rPr>
              <a:t>kreativitáson</a:t>
            </a:r>
            <a:r>
              <a:rPr lang="en-GB" sz="2800" dirty="0">
                <a:solidFill>
                  <a:srgbClr val="F2F5F7"/>
                </a:solidFill>
              </a:rPr>
              <a:t> van</a:t>
            </a:r>
          </a:p>
          <a:p>
            <a:pPr>
              <a:buClr>
                <a:srgbClr val="EA3A45"/>
              </a:buClr>
            </a:pPr>
            <a:endParaRPr lang="en-GB" sz="2800" dirty="0">
              <a:solidFill>
                <a:srgbClr val="F2F5F7"/>
              </a:solidFill>
            </a:endParaRPr>
          </a:p>
          <a:p>
            <a:endParaRPr lang="en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DFDC1E-FD21-335D-9D59-02E8CC717D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646" r="85933" b="74989"/>
          <a:stretch>
            <a:fillRect/>
          </a:stretch>
        </p:blipFill>
        <p:spPr>
          <a:xfrm>
            <a:off x="162819" y="292627"/>
            <a:ext cx="1627881" cy="3550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26C89D-F6CD-72D6-5745-B15CB6942273}"/>
              </a:ext>
            </a:extLst>
          </p:cNvPr>
          <p:cNvSpPr txBox="1"/>
          <p:nvPr/>
        </p:nvSpPr>
        <p:spPr>
          <a:xfrm>
            <a:off x="1983560" y="4914900"/>
            <a:ext cx="82248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2F5F7"/>
                </a:solidFill>
              </a:rPr>
              <a:t>A </a:t>
            </a:r>
            <a:r>
              <a:rPr lang="en-GB" sz="3200" b="1" dirty="0" err="1">
                <a:solidFill>
                  <a:srgbClr val="F2F5F7"/>
                </a:solidFill>
              </a:rPr>
              <a:t>finn</a:t>
            </a:r>
            <a:r>
              <a:rPr lang="en-GB" sz="3200" b="1" dirty="0">
                <a:solidFill>
                  <a:srgbClr val="F2F5F7"/>
                </a:solidFill>
              </a:rPr>
              <a:t> </a:t>
            </a:r>
            <a:r>
              <a:rPr lang="en-GB" sz="3200" b="1" dirty="0" err="1">
                <a:solidFill>
                  <a:srgbClr val="F2F5F7"/>
                </a:solidFill>
              </a:rPr>
              <a:t>cél</a:t>
            </a:r>
            <a:r>
              <a:rPr lang="en-GB" sz="3200" b="1" dirty="0">
                <a:solidFill>
                  <a:srgbClr val="F2F5F7"/>
                </a:solidFill>
              </a:rPr>
              <a:t>: </a:t>
            </a:r>
            <a:r>
              <a:rPr lang="en-GB" sz="3200" b="1" dirty="0" err="1">
                <a:solidFill>
                  <a:srgbClr val="F2F5F7"/>
                </a:solidFill>
              </a:rPr>
              <a:t>technikai</a:t>
            </a:r>
            <a:r>
              <a:rPr lang="en-GB" sz="3200" b="1" dirty="0">
                <a:solidFill>
                  <a:srgbClr val="F2F5F7"/>
                </a:solidFill>
              </a:rPr>
              <a:t> </a:t>
            </a:r>
            <a:r>
              <a:rPr lang="en-GB" sz="3200" b="1" dirty="0" err="1">
                <a:solidFill>
                  <a:srgbClr val="F2F5F7"/>
                </a:solidFill>
              </a:rPr>
              <a:t>dominancia</a:t>
            </a:r>
            <a:r>
              <a:rPr lang="en-GB" sz="3200" b="1" dirty="0">
                <a:solidFill>
                  <a:srgbClr val="F2F5F7"/>
                </a:solidFill>
              </a:rPr>
              <a:t> </a:t>
            </a:r>
            <a:r>
              <a:rPr lang="en-GB" sz="3200" b="1" dirty="0" err="1">
                <a:solidFill>
                  <a:srgbClr val="F2F5F7"/>
                </a:solidFill>
              </a:rPr>
              <a:t>kis</a:t>
            </a:r>
            <a:r>
              <a:rPr lang="en-GB" sz="3200" b="1" dirty="0">
                <a:solidFill>
                  <a:srgbClr val="F2F5F7"/>
                </a:solidFill>
              </a:rPr>
              <a:t> </a:t>
            </a:r>
            <a:r>
              <a:rPr lang="en-GB" sz="3200" b="1" dirty="0" err="1">
                <a:solidFill>
                  <a:srgbClr val="F2F5F7"/>
                </a:solidFill>
              </a:rPr>
              <a:t>helyen</a:t>
            </a:r>
            <a:endParaRPr lang="en-GB" sz="3200" b="1" dirty="0">
              <a:solidFill>
                <a:srgbClr val="F2F5F7"/>
              </a:solidFill>
            </a:endParaRPr>
          </a:p>
          <a:p>
            <a:endParaRPr lang="en-HU" sz="3200" b="1" dirty="0"/>
          </a:p>
        </p:txBody>
      </p:sp>
    </p:spTree>
    <p:extLst>
      <p:ext uri="{BB962C8B-B14F-4D97-AF65-F5344CB8AC3E}">
        <p14:creationId xmlns:p14="http://schemas.microsoft.com/office/powerpoint/2010/main" val="403429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48AB25-D588-6407-9533-2EB99B215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F480682E-8314-DEAB-BDE0-1A25125F3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39977"/>
            <a:ext cx="3467100" cy="596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8B1B0D-EDE5-7010-19D3-D2EB3629C76A}"/>
              </a:ext>
            </a:extLst>
          </p:cNvPr>
          <p:cNvSpPr txBox="1"/>
          <p:nvPr/>
        </p:nvSpPr>
        <p:spPr>
          <a:xfrm>
            <a:off x="5524500" y="354277"/>
            <a:ext cx="6667499" cy="5486400"/>
          </a:xfrm>
          <a:prstGeom prst="rect">
            <a:avLst/>
          </a:prstGeom>
          <a:solidFill>
            <a:srgbClr val="03264C"/>
          </a:solidFill>
        </p:spPr>
        <p:txBody>
          <a:bodyPr wrap="square" rtlCol="0">
            <a:spAutoFit/>
          </a:bodyPr>
          <a:lstStyle/>
          <a:p>
            <a:endParaRPr lang="en-HU" dirty="0"/>
          </a:p>
        </p:txBody>
      </p:sp>
      <p:pic>
        <p:nvPicPr>
          <p:cNvPr id="11" name="Picture 10" descr="A screenshot of a sports game&#10;&#10;AI-generated content may be incorrect.">
            <a:extLst>
              <a:ext uri="{FF2B5EF4-FFF2-40B4-BE49-F238E27FC236}">
                <a16:creationId xmlns:a16="http://schemas.microsoft.com/office/drawing/2014/main" id="{3CB26A8E-2DF6-658B-A145-42BA75140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0" y="736601"/>
            <a:ext cx="4508061" cy="5321299"/>
          </a:xfrm>
          <a:prstGeom prst="rect">
            <a:avLst/>
          </a:prstGeom>
        </p:spPr>
      </p:pic>
      <p:pic>
        <p:nvPicPr>
          <p:cNvPr id="13" name="Picture 12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960DD614-44D6-7CB5-7BD4-D26E4ADCA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362" y="1841500"/>
            <a:ext cx="1663700" cy="482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265FD2-D595-5D2E-295C-1FED7F35F165}"/>
              </a:ext>
            </a:extLst>
          </p:cNvPr>
          <p:cNvSpPr txBox="1"/>
          <p:nvPr/>
        </p:nvSpPr>
        <p:spPr>
          <a:xfrm>
            <a:off x="6934200" y="3224477"/>
            <a:ext cx="1625600" cy="431800"/>
          </a:xfrm>
          <a:prstGeom prst="rect">
            <a:avLst/>
          </a:prstGeom>
          <a:solidFill>
            <a:srgbClr val="03264C"/>
          </a:solidFill>
        </p:spPr>
        <p:txBody>
          <a:bodyPr wrap="square" rtlCol="0">
            <a:spAutoFit/>
          </a:bodyPr>
          <a:lstStyle/>
          <a:p>
            <a:endParaRPr lang="en-H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23923-A27F-CE7E-C3CC-14343612B267}"/>
              </a:ext>
            </a:extLst>
          </p:cNvPr>
          <p:cNvSpPr txBox="1"/>
          <p:nvPr/>
        </p:nvSpPr>
        <p:spPr>
          <a:xfrm>
            <a:off x="0" y="-1"/>
            <a:ext cx="2057400" cy="6618023"/>
          </a:xfrm>
          <a:prstGeom prst="rect">
            <a:avLst/>
          </a:prstGeom>
          <a:solidFill>
            <a:srgbClr val="03264C"/>
          </a:solidFill>
        </p:spPr>
        <p:txBody>
          <a:bodyPr wrap="square" rtlCol="0">
            <a:spAutoFit/>
          </a:bodyPr>
          <a:lstStyle/>
          <a:p>
            <a:endParaRPr lang="en-H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1A16C7-F82C-8126-16E1-ADB6C3DDABA9}"/>
              </a:ext>
            </a:extLst>
          </p:cNvPr>
          <p:cNvSpPr txBox="1"/>
          <p:nvPr/>
        </p:nvSpPr>
        <p:spPr>
          <a:xfrm>
            <a:off x="2057400" y="6208977"/>
            <a:ext cx="730831" cy="650055"/>
          </a:xfrm>
          <a:prstGeom prst="rect">
            <a:avLst/>
          </a:prstGeom>
          <a:solidFill>
            <a:srgbClr val="03264C"/>
          </a:solidFill>
        </p:spPr>
        <p:txBody>
          <a:bodyPr wrap="square" rtlCol="0">
            <a:spAutoFit/>
          </a:bodyPr>
          <a:lstStyle/>
          <a:p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371355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ECCE75-0041-4401-15E2-36597617F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5C7298-18AF-263A-2271-F2F9FA31EED2}"/>
              </a:ext>
            </a:extLst>
          </p:cNvPr>
          <p:cNvSpPr txBox="1"/>
          <p:nvPr/>
        </p:nvSpPr>
        <p:spPr>
          <a:xfrm>
            <a:off x="8255000" y="2006600"/>
            <a:ext cx="553031" cy="547132"/>
          </a:xfrm>
          <a:prstGeom prst="rect">
            <a:avLst/>
          </a:prstGeom>
          <a:solidFill>
            <a:srgbClr val="0F3154"/>
          </a:solidFill>
        </p:spPr>
        <p:txBody>
          <a:bodyPr wrap="square" rtlCol="0">
            <a:spAutoFit/>
          </a:bodyPr>
          <a:lstStyle/>
          <a:p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11449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B8A120-B572-37DE-9856-076FC1ADF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88A368-DEDA-E830-7CB2-23B28C318D22}"/>
              </a:ext>
            </a:extLst>
          </p:cNvPr>
          <p:cNvSpPr txBox="1"/>
          <p:nvPr/>
        </p:nvSpPr>
        <p:spPr>
          <a:xfrm>
            <a:off x="4648200" y="5803900"/>
            <a:ext cx="2870200" cy="534432"/>
          </a:xfrm>
          <a:prstGeom prst="rect">
            <a:avLst/>
          </a:prstGeom>
          <a:solidFill>
            <a:srgbClr val="03264C"/>
          </a:solidFill>
        </p:spPr>
        <p:txBody>
          <a:bodyPr wrap="square" rtlCol="0">
            <a:spAutoFit/>
          </a:bodyPr>
          <a:lstStyle/>
          <a:p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83306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275AE5-68FB-1F2B-E3E3-92E630B2D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letters&#10;&#10;AI-generated content may be incorrect.">
            <a:extLst>
              <a:ext uri="{FF2B5EF4-FFF2-40B4-BE49-F238E27FC236}">
                <a16:creationId xmlns:a16="http://schemas.microsoft.com/office/drawing/2014/main" id="{BC2C4084-C1CB-1290-A30D-3345F7C11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99" y="209550"/>
            <a:ext cx="11302887" cy="1416050"/>
          </a:xfrm>
          <a:prstGeom prst="rect">
            <a:avLst/>
          </a:prstGeom>
        </p:spPr>
      </p:pic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E2686236-6EFE-A1C1-A7E1-764F5B1E38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2254" r="839"/>
          <a:stretch>
            <a:fillRect/>
          </a:stretch>
        </p:blipFill>
        <p:spPr>
          <a:xfrm>
            <a:off x="400049" y="1625600"/>
            <a:ext cx="5899151" cy="1560865"/>
          </a:xfrm>
          <a:prstGeom prst="rect">
            <a:avLst/>
          </a:prstGeom>
        </p:spPr>
      </p:pic>
      <p:pic>
        <p:nvPicPr>
          <p:cNvPr id="8" name="Picture 7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B3FFC7EA-76B9-90D6-C302-7E966B24A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" y="3275842"/>
            <a:ext cx="6807200" cy="1625600"/>
          </a:xfrm>
          <a:prstGeom prst="rect">
            <a:avLst/>
          </a:prstGeom>
        </p:spPr>
      </p:pic>
      <p:pic>
        <p:nvPicPr>
          <p:cNvPr id="10" name="Picture 9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66A84C1B-0628-3E99-DFC2-3DC410FD2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7150" y="1689100"/>
            <a:ext cx="4279900" cy="1689100"/>
          </a:xfrm>
          <a:prstGeom prst="rect">
            <a:avLst/>
          </a:prstGeom>
        </p:spPr>
      </p:pic>
      <p:pic>
        <p:nvPicPr>
          <p:cNvPr id="12" name="Picture 11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455A7D92-9CEE-312B-31E0-C77177D8DC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450" y="4990112"/>
            <a:ext cx="6489700" cy="952500"/>
          </a:xfrm>
          <a:prstGeom prst="rect">
            <a:avLst/>
          </a:prstGeom>
        </p:spPr>
      </p:pic>
      <p:pic>
        <p:nvPicPr>
          <p:cNvPr id="14" name="Picture 1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D022115A-B7A2-45CD-0216-2FCE048A8D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3950" y="5294912"/>
            <a:ext cx="46863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1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02E068-A4F9-72B8-FD7F-66FBF07B5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25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130</Words>
  <Application>Microsoft Macintosh PowerPoint</Application>
  <PresentationFormat>Widescreen</PresentationFormat>
  <Paragraphs>57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Balazs Bartalis</dc:creator>
  <cp:lastModifiedBy>Balazs Bartalis</cp:lastModifiedBy>
  <cp:revision>2</cp:revision>
  <dcterms:created xsi:type="dcterms:W3CDTF">2025-11-18T18:38:37Z</dcterms:created>
  <dcterms:modified xsi:type="dcterms:W3CDTF">2025-11-19T00:22:20Z</dcterms:modified>
</cp:coreProperties>
</file>